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1" r:id="rId5"/>
    <p:sldMasterId id="2147483682" r:id="rId6"/>
    <p:sldMasterId id="214748368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</p:sldIdLst>
  <p:sldSz cy="10058400" cx="7772400"/>
  <p:notesSz cx="6858000" cy="9144000"/>
  <p:embeddedFontLst>
    <p:embeddedFont>
      <p:font typeface="Halant"/>
      <p:regular r:id="rId15"/>
      <p:bold r:id="rId16"/>
    </p:embeddedFont>
    <p:embeddedFont>
      <p:font typeface="Inter"/>
      <p:regular r:id="rId17"/>
      <p:bold r:id="rId18"/>
      <p:italic r:id="rId19"/>
      <p:boldItalic r:id="rId20"/>
    </p:embeddedFont>
    <p:embeddedFont>
      <p:font typeface="Inter Medium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22DACF3-56A4-48A4-A80C-0B611159CE1E}">
  <a:tblStyle styleId="{122DACF3-56A4-48A4-A80C-0B611159CE1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slide" Target="slides/slide3.xml"/><Relationship Id="rId22" Type="http://schemas.openxmlformats.org/officeDocument/2006/relationships/font" Target="fonts/InterMedium-bold.fntdata"/><Relationship Id="rId10" Type="http://schemas.openxmlformats.org/officeDocument/2006/relationships/slide" Target="slides/slide2.xml"/><Relationship Id="rId21" Type="http://schemas.openxmlformats.org/officeDocument/2006/relationships/font" Target="fonts/InterMedium-regular.fntdata"/><Relationship Id="rId13" Type="http://schemas.openxmlformats.org/officeDocument/2006/relationships/slide" Target="slides/slide5.xml"/><Relationship Id="rId24" Type="http://schemas.openxmlformats.org/officeDocument/2006/relationships/font" Target="fonts/InterMedium-boldItalic.fntdata"/><Relationship Id="rId12" Type="http://schemas.openxmlformats.org/officeDocument/2006/relationships/slide" Target="slides/slide4.xml"/><Relationship Id="rId23" Type="http://schemas.openxmlformats.org/officeDocument/2006/relationships/font" Target="fonts/InterMedium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15" Type="http://schemas.openxmlformats.org/officeDocument/2006/relationships/font" Target="fonts/Halant-regular.fntdata"/><Relationship Id="rId14" Type="http://schemas.openxmlformats.org/officeDocument/2006/relationships/slide" Target="slides/slide6.xml"/><Relationship Id="rId17" Type="http://schemas.openxmlformats.org/officeDocument/2006/relationships/font" Target="fonts/Inter-regular.fntdata"/><Relationship Id="rId16" Type="http://schemas.openxmlformats.org/officeDocument/2006/relationships/font" Target="fonts/Halant-bold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.fntdata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38ca1fe027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38ca1fe0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4d3837441b_0_132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4d3837441b_0_13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4d3837441b_0_1391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4d3837441b_0_1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4d3837441b_0_326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4d3837441b_0_3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4d3837441b_0_95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4d3837441b_0_9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4d3837441b_0_35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34d3837441b_0_3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01" name="Google Shape;101;p26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2" name="Google Shape;102;p2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05" name="Google Shape;105;p2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09" name="Google Shape;109;p2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9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2" name="Google Shape;112;p29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13" name="Google Shape;113;p29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14" name="Google Shape;114;p2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0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7" name="Google Shape;117;p3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1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0" name="Google Shape;120;p31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21" name="Google Shape;121;p3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2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24" name="Google Shape;124;p3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3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33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128" name="Google Shape;128;p33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129" name="Google Shape;129;p33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30" name="Google Shape;130;p3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133" name="Google Shape;133;p3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5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136" name="Google Shape;136;p35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37" name="Google Shape;137;p3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3.png"/><Relationship Id="rId6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1" Type="http://schemas.openxmlformats.org/officeDocument/2006/relationships/hyperlink" Target="https://www.history.com/this-day-in-history/august-29/soviets-explode-atomic-bomb" TargetMode="External"/><Relationship Id="rId10" Type="http://schemas.openxmlformats.org/officeDocument/2006/relationships/hyperlink" Target="https://www.history.com/articles/formation-of-nato-and-warsaw-pact" TargetMode="External"/><Relationship Id="rId13" Type="http://schemas.openxmlformats.org/officeDocument/2006/relationships/hyperlink" Target="https://www.wilsoncenter.org/blog-post/sino-soviet-alliance-70-years-later" TargetMode="External"/><Relationship Id="rId12" Type="http://schemas.openxmlformats.org/officeDocument/2006/relationships/hyperlink" Target="https://history.state.gov/milestones/1945-1952/chinese-rev#:~:text=On%20October%201%2C%201949%2C%20Chinese,Republic%20of%20China%20(PRC)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9" Type="http://schemas.openxmlformats.org/officeDocument/2006/relationships/hyperlink" Target="https://www.defense.gov/News/Feature-Stories/story/Article/3072635/the-berlin-airlift-what-it-was-its-importance-in-the-cold-war/" TargetMode="External"/><Relationship Id="rId5" Type="http://schemas.openxmlformats.org/officeDocument/2006/relationships/hyperlink" Target="https://www.nationalww2museum.org/war/articles/potsdam-conference" TargetMode="External"/><Relationship Id="rId6" Type="http://schemas.openxmlformats.org/officeDocument/2006/relationships/hyperlink" Target="https://www.nationalww2museum.org/war/articles/winston-churchills-iron-curtain-speech-march-5-1946" TargetMode="External"/><Relationship Id="rId7" Type="http://schemas.openxmlformats.org/officeDocument/2006/relationships/hyperlink" Target="https://history.state.gov/milestones/1945-1952/truman-doctrine" TargetMode="External"/><Relationship Id="rId8" Type="http://schemas.openxmlformats.org/officeDocument/2006/relationships/hyperlink" Target="https://history.state.gov/milestones/1945-1952/marshall-plan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7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Cold War’s First Battlegrounds</a:t>
            </a: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Guided Notes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45" name="Google Shape;14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3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3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48" name="Google Shape;148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37"/>
          <p:cNvSpPr txBox="1"/>
          <p:nvPr/>
        </p:nvSpPr>
        <p:spPr>
          <a:xfrm>
            <a:off x="594300" y="807688"/>
            <a:ext cx="6583800" cy="6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Complete the guided notes while going through the Cold War’s First Battlegrounds Presentation.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Slide 2: Say-it-in-6: Define the Cold War in your own words.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	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Slide 3: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lphaL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Winston Churchill mean by the term “Iron Curtain?”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lphaL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how it was both a metaphor and a physical symbol.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Slide 4: How did the U.S. put its containment policy into action?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Slide 5: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lphaL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was the outcome of the Chinese Civil War?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lphaL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does the term “Bamboo Curtain” represent?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38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6" name="Google Shape;156;p38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38"/>
          <p:cNvSpPr txBox="1"/>
          <p:nvPr/>
        </p:nvSpPr>
        <p:spPr>
          <a:xfrm>
            <a:off x="638900" y="682775"/>
            <a:ext cx="6678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b="1" i="1"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</a:t>
            </a: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As you view each source, take notes in each column. 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2385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alant"/>
              <a:buChar char="-"/>
            </a:pP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Notice: What you see in the image? What is included in the text?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2385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alant"/>
              <a:buChar char="-"/>
            </a:pP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Wonder: What you think the source is about?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2385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alant"/>
              <a:buChar char="-"/>
            </a:pP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Think: What does the source tell you about the early Cold War in Europe?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58" name="Google Shape;158;p38"/>
          <p:cNvGraphicFramePr/>
          <p:nvPr/>
        </p:nvGraphicFramePr>
        <p:xfrm>
          <a:off x="461100" y="164723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{122DACF3-56A4-48A4-A80C-0B611159CE1E}</a:tableStyleId>
              </a:tblPr>
              <a:tblGrid>
                <a:gridCol w="1389725"/>
                <a:gridCol w="1822025"/>
                <a:gridCol w="1822025"/>
                <a:gridCol w="1822025"/>
              </a:tblGrid>
              <a:tr h="198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NOTICE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WONDER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THINK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5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1: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Diary of the Potsdam Conference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6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2: The Sinews of Peace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 anchor="ctr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0325" marB="100325" marR="103225" marL="1032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5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3: Proclaiming the Truman Doctrine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9" name="Google Shape;159;p38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Cold War’s First Battlegrounds Gallery Walk (Europe) Notes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60" name="Google Shape;160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9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7" name="Google Shape;167;p39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8" name="Google Shape;168;p39"/>
          <p:cNvSpPr txBox="1"/>
          <p:nvPr/>
        </p:nvSpPr>
        <p:spPr>
          <a:xfrm>
            <a:off x="638900" y="682775"/>
            <a:ext cx="6678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b="1" i="1"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</a:t>
            </a: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As you view each source, take notes in each column. 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2385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alant"/>
              <a:buChar char="-"/>
            </a:pP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Notice: What you see in the image? What is included in the text?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2385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alant"/>
              <a:buChar char="-"/>
            </a:pP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Wonder: What you think the source is about?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2385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alant"/>
              <a:buChar char="-"/>
            </a:pP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Think: What does the source tell you about the early Cold War in Europe?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69" name="Google Shape;169;p39"/>
          <p:cNvGraphicFramePr/>
          <p:nvPr/>
        </p:nvGraphicFramePr>
        <p:xfrm>
          <a:off x="483650" y="164723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{122DACF3-56A4-48A4-A80C-0B611159CE1E}</a:tableStyleId>
              </a:tblPr>
              <a:tblGrid>
                <a:gridCol w="1492000"/>
                <a:gridCol w="1780400"/>
                <a:gridCol w="1780400"/>
                <a:gridCol w="1780400"/>
              </a:tblGrid>
              <a:tr h="198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NOTICE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WONDER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THINK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4: The Marshall Plan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5.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Berlin Airlift Photograph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6. Map of NATO Members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0" name="Google Shape;170;p39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Cold War’s First Battlegrounds Gallery Walk (Europe) Notes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71" name="Google Shape;171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40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8" name="Google Shape;178;p40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79" name="Google Shape;179;p40"/>
          <p:cNvGraphicFramePr/>
          <p:nvPr/>
        </p:nvGraphicFramePr>
        <p:xfrm>
          <a:off x="952500" y="703327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{122DACF3-56A4-48A4-A80C-0B611159CE1E}</a:tableStyleId>
              </a:tblPr>
              <a:tblGrid>
                <a:gridCol w="2933700"/>
                <a:gridCol w="2933700"/>
              </a:tblGrid>
              <a:tr h="449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80" name="Google Shape;180;p40"/>
          <p:cNvSpPr txBox="1"/>
          <p:nvPr/>
        </p:nvSpPr>
        <p:spPr>
          <a:xfrm>
            <a:off x="2135625" y="6589456"/>
            <a:ext cx="3815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Group Member Names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81" name="Google Shape;181;p40"/>
          <p:cNvSpPr txBox="1"/>
          <p:nvPr/>
        </p:nvSpPr>
        <p:spPr>
          <a:xfrm>
            <a:off x="423000" y="3068541"/>
            <a:ext cx="6926400" cy="33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Your Timeline Must Include: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contextualization statement (3-4 sentences) at the top that effectively provides the setting for the various causes in the timeline.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Accurately located dates (i.e. if you are making a mark for each year, then place all years 1 inch apart, or 2 inches apart)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All 6 events must be labeled clearly with the appropriate dates, accompanied by a visual (either printed or hand drawn) to depict the event.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Three of the events must have a CER paragraph description of the event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and why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event was a significant moment of the early Cold War.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other three events can be described with a three sentence summary.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Demonstrate which events you both think are the MOST influential in furthering Cold War tensions. </a:t>
            </a: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(Be creative! Maybe more important events are bigger, or in bold, or extra color, etc.)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2" name="Google Shape;182;p40"/>
          <p:cNvSpPr txBox="1"/>
          <p:nvPr/>
        </p:nvSpPr>
        <p:spPr>
          <a:xfrm>
            <a:off x="1041350" y="1072525"/>
            <a:ext cx="5778600" cy="18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this project, you will be creating a timeline of 6 major events that demonstrate the growing tensions and events of the Cold War. Student pairs will use the information from their Gallery Walks and may conduct additional research on 6 of the 10 events listed on the next page and create a visual timeline from 1945-1950.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Every pair must include the Potsdam Conference as the first event and the Sino-Soviet Treaty of Friendship as the last event. Groups can choose any other four events from the list.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p40"/>
          <p:cNvSpPr txBox="1"/>
          <p:nvPr/>
        </p:nvSpPr>
        <p:spPr>
          <a:xfrm>
            <a:off x="349400" y="7618612"/>
            <a:ext cx="7073700" cy="12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Each partner will be responsible for three events. For the writing portion, each partner must complete at least 1 CER paragraph. This means one student will write 2 CER paragraphs and one student will write 1 CER paragraph and the contextualization statement. Students must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sign their names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next to the events they focused on.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Each pair must fill out all of the research pages before beginning on the actual timeline.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84" name="Google Shape;184;p40" title="Causation@2x transparen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550" y="1400825"/>
            <a:ext cx="595575" cy="59557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40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Cold War’s First Battlegrounds Timeline Project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86" name="Google Shape;186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19900" y="1400825"/>
            <a:ext cx="482950" cy="48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41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4" name="Google Shape;194;p41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5" name="Google Shape;195;p41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Cold War’s First Battlegrounds Timeline Project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96" name="Google Shape;196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41"/>
          <p:cNvSpPr txBox="1"/>
          <p:nvPr/>
        </p:nvSpPr>
        <p:spPr>
          <a:xfrm>
            <a:off x="349400" y="791675"/>
            <a:ext cx="7073700" cy="81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Below are the various events to choose from the early Cold War. Remember, all groups must make the Potsdam Conference their first event and the Sino-Soviet Treaty of Friendship their last.</a:t>
            </a:r>
            <a:endParaRPr b="1"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Potsdam Conference 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(July 17 - August 2, 1945)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https://www.nationalww2museum.org/war/articles/potsdam-conference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U.S Drops Atomic Bombs (August 6-9, 1945)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</a:rPr>
              <a:t>https://history.state.gov/milestones/1945-1952/atomic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Churchill’s “Iron Curtain” Speech 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(March 5, 1946) </a:t>
            </a:r>
            <a:endParaRPr sz="115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5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https://www.nationalww2museum.org/war/articles/winston-churchills-iron-curtain-speech-march-5-1946</a:t>
            </a:r>
            <a:endParaRPr sz="115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Truman Doctrine (March 12, 1947)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https://history.state.gov/milestones/1945-1952/truman-doctrine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Marshall Plan Signed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(April 3, 1948) 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https://history.state.gov/milestones/1945-1952/marshall-plan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Berlin Blockade and Airlift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Party (June 24, 1948 - May 12, 1949)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https://www.defense.gov/News/Feature-Stories/story/Article/3072635/the-berlin-airlift-what-it-was-its-importance-in-the-cold-war/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Formation of NATO (April 4, 1949)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https://www.history.com/articles/formation-of-nato-and-warsaw-pact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First Atomic Bomb Test by USSR (August 29, 1949)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https://www.history.com/this-day-in-history/august-29/soviets-explode-atomic-bomb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Declaration of the People’s Republic of China (October 1, 1949)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https://history.state.gov/milestones/1945-1952/chinese-rev#:~:text=On%20October%201%2C%201949%2C%20Chinese,Republic%20of%20China%20(PRC)</a:t>
            </a:r>
            <a:r>
              <a:rPr lang="en" sz="1200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Sino-Soviet Treaty of Friendship 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(February 14, 1950) </a:t>
            </a:r>
            <a:endParaRPr b="1" sz="1600">
              <a:solidFill>
                <a:srgbClr val="6484F3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https://www.wilsoncenter.org/blog-post/sino-soviet-alliance-70-years-later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6484F3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42"/>
          <p:cNvSpPr txBox="1"/>
          <p:nvPr/>
        </p:nvSpPr>
        <p:spPr>
          <a:xfrm>
            <a:off x="0" y="0"/>
            <a:ext cx="7772400" cy="9234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Cold War’s First Battlegrounds</a:t>
            </a:r>
            <a:r>
              <a:rPr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</a:t>
            </a:r>
            <a:r>
              <a:rPr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Timeline Project</a:t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Research Task</a:t>
            </a:r>
            <a:endParaRPr sz="2200">
              <a:solidFill>
                <a:schemeClr val="dk1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204" name="Google Shape;20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9072" y="1625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42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6" name="Google Shape;206;p42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7" name="Google Shape;207;p42"/>
          <p:cNvSpPr txBox="1"/>
          <p:nvPr/>
        </p:nvSpPr>
        <p:spPr>
          <a:xfrm>
            <a:off x="3366000" y="3114800"/>
            <a:ext cx="1040400" cy="1454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Event + Date: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8" name="Google Shape;208;p42"/>
          <p:cNvSpPr txBox="1"/>
          <p:nvPr/>
        </p:nvSpPr>
        <p:spPr>
          <a:xfrm>
            <a:off x="306300" y="2889500"/>
            <a:ext cx="2464200" cy="190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Event Summary: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9" name="Google Shape;209;p42"/>
          <p:cNvSpPr txBox="1"/>
          <p:nvPr/>
        </p:nvSpPr>
        <p:spPr>
          <a:xfrm>
            <a:off x="4866300" y="2889500"/>
            <a:ext cx="2464200" cy="190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it is a significant event of the early Cold War: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10" name="Google Shape;210;p42"/>
          <p:cNvCxnSpPr>
            <a:stCxn id="207" idx="1"/>
            <a:endCxn id="208" idx="3"/>
          </p:cNvCxnSpPr>
          <p:nvPr/>
        </p:nvCxnSpPr>
        <p:spPr>
          <a:xfrm rot="10800000">
            <a:off x="2770500" y="3842000"/>
            <a:ext cx="59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1" name="Google Shape;211;p42"/>
          <p:cNvCxnSpPr>
            <a:stCxn id="207" idx="3"/>
            <a:endCxn id="209" idx="1"/>
          </p:cNvCxnSpPr>
          <p:nvPr/>
        </p:nvCxnSpPr>
        <p:spPr>
          <a:xfrm>
            <a:off x="4406400" y="3842000"/>
            <a:ext cx="459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2" name="Google Shape;212;p42"/>
          <p:cNvSpPr txBox="1"/>
          <p:nvPr/>
        </p:nvSpPr>
        <p:spPr>
          <a:xfrm>
            <a:off x="306300" y="965900"/>
            <a:ext cx="70758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1: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With your partner determine the 6 events for your timeline. Then assess the re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lative significance of each. Below, rank your causes from 1 (most significant) to 6 (least significant).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13" name="Google Shape;213;p42"/>
          <p:cNvGraphicFramePr/>
          <p:nvPr/>
        </p:nvGraphicFramePr>
        <p:xfrm>
          <a:off x="812725" y="1514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{122DACF3-56A4-48A4-A80C-0B611159CE1E}</a:tableStyleId>
              </a:tblPr>
              <a:tblGrid>
                <a:gridCol w="2933700"/>
                <a:gridCol w="2933700"/>
              </a:tblGrid>
              <a:tr h="21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4.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1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2. 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5.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1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3. 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6.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14" name="Google Shape;214;p42"/>
          <p:cNvSpPr txBox="1"/>
          <p:nvPr/>
        </p:nvSpPr>
        <p:spPr>
          <a:xfrm>
            <a:off x="306300" y="2566100"/>
            <a:ext cx="70758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2: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Choose three events each and complete fill in the questions for each event.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5" name="Google Shape;215;p42"/>
          <p:cNvSpPr txBox="1"/>
          <p:nvPr/>
        </p:nvSpPr>
        <p:spPr>
          <a:xfrm>
            <a:off x="3366000" y="5248400"/>
            <a:ext cx="1040400" cy="1454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Event + Date: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6" name="Google Shape;216;p42"/>
          <p:cNvSpPr txBox="1"/>
          <p:nvPr/>
        </p:nvSpPr>
        <p:spPr>
          <a:xfrm>
            <a:off x="306300" y="5023100"/>
            <a:ext cx="2464200" cy="190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Event Summary: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7" name="Google Shape;217;p42"/>
          <p:cNvSpPr txBox="1"/>
          <p:nvPr/>
        </p:nvSpPr>
        <p:spPr>
          <a:xfrm>
            <a:off x="4866300" y="5023100"/>
            <a:ext cx="2464200" cy="190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it is a significant event of the early Cold War: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18" name="Google Shape;218;p42"/>
          <p:cNvCxnSpPr>
            <a:stCxn id="215" idx="1"/>
            <a:endCxn id="216" idx="3"/>
          </p:cNvCxnSpPr>
          <p:nvPr/>
        </p:nvCxnSpPr>
        <p:spPr>
          <a:xfrm rot="10800000">
            <a:off x="2770500" y="5975600"/>
            <a:ext cx="59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9" name="Google Shape;219;p42"/>
          <p:cNvCxnSpPr>
            <a:stCxn id="215" idx="3"/>
            <a:endCxn id="217" idx="1"/>
          </p:cNvCxnSpPr>
          <p:nvPr/>
        </p:nvCxnSpPr>
        <p:spPr>
          <a:xfrm>
            <a:off x="4406400" y="5975600"/>
            <a:ext cx="459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0" name="Google Shape;220;p42"/>
          <p:cNvSpPr txBox="1"/>
          <p:nvPr/>
        </p:nvSpPr>
        <p:spPr>
          <a:xfrm>
            <a:off x="3366000" y="7382000"/>
            <a:ext cx="1040400" cy="1454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Event + Date: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1" name="Google Shape;221;p42"/>
          <p:cNvSpPr txBox="1"/>
          <p:nvPr/>
        </p:nvSpPr>
        <p:spPr>
          <a:xfrm>
            <a:off x="306300" y="7156700"/>
            <a:ext cx="2464200" cy="190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Event Summary: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2" name="Google Shape;222;p42"/>
          <p:cNvSpPr txBox="1"/>
          <p:nvPr/>
        </p:nvSpPr>
        <p:spPr>
          <a:xfrm>
            <a:off x="4866300" y="7156700"/>
            <a:ext cx="2464200" cy="190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it is a significant event of the early Cold War: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23" name="Google Shape;223;p42"/>
          <p:cNvCxnSpPr>
            <a:stCxn id="220" idx="1"/>
            <a:endCxn id="221" idx="3"/>
          </p:cNvCxnSpPr>
          <p:nvPr/>
        </p:nvCxnSpPr>
        <p:spPr>
          <a:xfrm rot="10800000">
            <a:off x="2770500" y="8109200"/>
            <a:ext cx="59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4" name="Google Shape;224;p42"/>
          <p:cNvCxnSpPr>
            <a:stCxn id="220" idx="3"/>
            <a:endCxn id="222" idx="1"/>
          </p:cNvCxnSpPr>
          <p:nvPr/>
        </p:nvCxnSpPr>
        <p:spPr>
          <a:xfrm>
            <a:off x="4406400" y="8109200"/>
            <a:ext cx="459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5" name="Google Shape;225;p42"/>
          <p:cNvSpPr txBox="1"/>
          <p:nvPr/>
        </p:nvSpPr>
        <p:spPr>
          <a:xfrm>
            <a:off x="382500" y="9043100"/>
            <a:ext cx="70758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3: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Compile with your partner into the timeline. Review timeline requirements!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66448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